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58" r:id="rId4"/>
    <p:sldId id="275" r:id="rId5"/>
    <p:sldId id="259" r:id="rId6"/>
    <p:sldId id="260" r:id="rId7"/>
    <p:sldId id="261" r:id="rId8"/>
    <p:sldId id="262" r:id="rId9"/>
    <p:sldId id="263" r:id="rId10"/>
    <p:sldId id="265" r:id="rId11"/>
    <p:sldId id="267" r:id="rId12"/>
    <p:sldId id="266" r:id="rId13"/>
    <p:sldId id="268" r:id="rId14"/>
    <p:sldId id="271" r:id="rId15"/>
    <p:sldId id="272" r:id="rId16"/>
    <p:sldId id="273" r:id="rId17"/>
    <p:sldId id="269" r:id="rId18"/>
    <p:sldId id="274" r:id="rId19"/>
    <p:sldId id="264" r:id="rId20"/>
    <p:sldId id="270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3" d="100"/>
          <a:sy n="143" d="100"/>
        </p:scale>
        <p:origin x="-52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2/10/15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en.bitcoin.it/wiki/Mining_hardware_comparison" TargetMode="External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8204" r="1092" b="8240"/>
          <a:stretch/>
        </p:blipFill>
        <p:spPr>
          <a:xfrm>
            <a:off x="1" y="-1"/>
            <a:ext cx="9144000" cy="51435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361950"/>
            <a:ext cx="2987793" cy="1323439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</a:t>
            </a:r>
            <a:r>
              <a:rPr lang="en-US" sz="4000" dirty="0" smtClean="0">
                <a:solidFill>
                  <a:srgbClr val="EBF1DE"/>
                </a:solidFill>
              </a:rPr>
              <a:t>9:</a:t>
            </a:r>
            <a:endParaRPr lang="en-US" sz="4000" dirty="0" smtClean="0">
              <a:solidFill>
                <a:srgbClr val="EBF1DE"/>
              </a:solidFill>
            </a:endParaRPr>
          </a:p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Mining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of Mining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41734" y="1136832"/>
            <a:ext cx="4877845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Setup:</a:t>
            </a:r>
          </a:p>
          <a:p>
            <a:r>
              <a:rPr lang="en-US" dirty="0"/>
              <a:t>	</a:t>
            </a:r>
            <a:r>
              <a:rPr lang="en-US" dirty="0" smtClean="0"/>
              <a:t>block := construct next block header</a:t>
            </a:r>
          </a:p>
          <a:p>
            <a:r>
              <a:rPr lang="en-US" dirty="0"/>
              <a:t> </a:t>
            </a:r>
            <a:r>
              <a:rPr lang="en-US" dirty="0" smtClean="0"/>
              <a:t>        difficulty := next difficulty</a:t>
            </a:r>
          </a:p>
          <a:p>
            <a:r>
              <a:rPr lang="en-US" dirty="0" smtClean="0"/>
              <a:t>One attempt: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block.Header.nonce</a:t>
            </a:r>
            <a:r>
              <a:rPr lang="en-US" dirty="0"/>
              <a:t> </a:t>
            </a:r>
            <a:r>
              <a:rPr lang="en-US" dirty="0" smtClean="0"/>
              <a:t>+= 1 // guess next nonce</a:t>
            </a:r>
          </a:p>
          <a:p>
            <a:r>
              <a:rPr lang="en-US" dirty="0"/>
              <a:t>	</a:t>
            </a:r>
            <a:r>
              <a:rPr lang="en-US" dirty="0" smtClean="0"/>
              <a:t>hash, _ = </a:t>
            </a:r>
            <a:r>
              <a:rPr lang="en-US" dirty="0" err="1"/>
              <a:t>block.Header.BlockSha</a:t>
            </a:r>
            <a:r>
              <a:rPr lang="en-US" dirty="0"/>
              <a:t>()</a:t>
            </a:r>
            <a:endParaRPr lang="en-US" dirty="0"/>
          </a:p>
          <a:p>
            <a:r>
              <a:rPr lang="en-US" dirty="0" smtClean="0"/>
              <a:t>	if hash &lt; difficulty { Success!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31690" y="1152959"/>
            <a:ext cx="30755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How long will it take to find a block using free EC2 nodes? 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992768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53637"/>
            <a:ext cx="2110338" cy="3475780"/>
          </a:xfrm>
        </p:spPr>
        <p:txBody>
          <a:bodyPr/>
          <a:lstStyle/>
          <a:p>
            <a:r>
              <a:rPr lang="en-US" dirty="0" smtClean="0"/>
              <a:t>Free Money?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834538" y="205979"/>
            <a:ext cx="6218575" cy="452431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&gt;&gt;&gt; </a:t>
            </a:r>
            <a:r>
              <a:rPr lang="en-US" b="1" dirty="0"/>
              <a:t>difficulty = 44455415962</a:t>
            </a:r>
            <a:endParaRPr lang="en-US" dirty="0"/>
          </a:p>
          <a:p>
            <a:r>
              <a:rPr lang="en-US" dirty="0"/>
              <a:t>&gt;&gt;&gt; </a:t>
            </a:r>
            <a:r>
              <a:rPr lang="en-US" b="1" dirty="0" err="1"/>
              <a:t>hashes_expected</a:t>
            </a:r>
            <a:r>
              <a:rPr lang="en-US" b="1" dirty="0"/>
              <a:t> = difficulty * 2**32</a:t>
            </a:r>
            <a:endParaRPr lang="en-US" dirty="0"/>
          </a:p>
          <a:p>
            <a:r>
              <a:rPr lang="en-US" dirty="0"/>
              <a:t>&gt;&gt;&gt; </a:t>
            </a:r>
            <a:r>
              <a:rPr lang="en-US" b="1" dirty="0" err="1"/>
              <a:t>hashes_expected</a:t>
            </a:r>
            <a:endParaRPr lang="en-US" dirty="0"/>
          </a:p>
          <a:p>
            <a:r>
              <a:rPr lang="en-US" dirty="0"/>
              <a:t>190934557686866378752L</a:t>
            </a:r>
          </a:p>
          <a:p>
            <a:r>
              <a:rPr lang="en-US" dirty="0"/>
              <a:t>&gt;&gt;&gt; </a:t>
            </a:r>
            <a:r>
              <a:rPr lang="en-US" b="1" dirty="0" err="1"/>
              <a:t>nanos_needed</a:t>
            </a:r>
            <a:r>
              <a:rPr lang="en-US" b="1" dirty="0"/>
              <a:t> = </a:t>
            </a:r>
            <a:r>
              <a:rPr lang="en-US" b="1" dirty="0" err="1"/>
              <a:t>hashes_expected</a:t>
            </a:r>
            <a:r>
              <a:rPr lang="en-US" b="1" dirty="0"/>
              <a:t> * 760 # ns per hash</a:t>
            </a:r>
            <a:endParaRPr lang="en-US" dirty="0"/>
          </a:p>
          <a:p>
            <a:r>
              <a:rPr lang="en-US" dirty="0"/>
              <a:t>&gt;&gt;&gt; </a:t>
            </a:r>
            <a:r>
              <a:rPr lang="en-US" b="1" dirty="0"/>
              <a:t>seconds = </a:t>
            </a:r>
            <a:r>
              <a:rPr lang="en-US" b="1" dirty="0" err="1"/>
              <a:t>nanos_needed</a:t>
            </a:r>
            <a:r>
              <a:rPr lang="en-US" b="1" dirty="0"/>
              <a:t> / 10**9</a:t>
            </a:r>
            <a:endParaRPr lang="en-US" dirty="0"/>
          </a:p>
          <a:p>
            <a:r>
              <a:rPr lang="en-US" dirty="0"/>
              <a:t>&gt;&gt;&gt; </a:t>
            </a:r>
            <a:r>
              <a:rPr lang="en-US" b="1" dirty="0"/>
              <a:t>seconds</a:t>
            </a:r>
            <a:endParaRPr lang="en-US" dirty="0"/>
          </a:p>
          <a:p>
            <a:r>
              <a:rPr lang="en-US" dirty="0"/>
              <a:t>145110263842018L</a:t>
            </a:r>
          </a:p>
          <a:p>
            <a:r>
              <a:rPr lang="en-US" dirty="0"/>
              <a:t>&gt;&gt;&gt; </a:t>
            </a:r>
            <a:r>
              <a:rPr lang="en-US" b="1" dirty="0"/>
              <a:t>days = seconds / (60 * 60 * 24)</a:t>
            </a:r>
            <a:endParaRPr lang="en-US" dirty="0"/>
          </a:p>
          <a:p>
            <a:r>
              <a:rPr lang="en-US" dirty="0"/>
              <a:t>&gt;&gt;&gt; </a:t>
            </a:r>
            <a:r>
              <a:rPr lang="en-US" b="1" dirty="0"/>
              <a:t>days</a:t>
            </a:r>
            <a:endParaRPr lang="en-US" dirty="0"/>
          </a:p>
          <a:p>
            <a:r>
              <a:rPr lang="en-US" dirty="0"/>
              <a:t>1679516942L</a:t>
            </a:r>
          </a:p>
          <a:p>
            <a:r>
              <a:rPr lang="en-US" dirty="0"/>
              <a:t>&gt;&gt;&gt; </a:t>
            </a:r>
            <a:r>
              <a:rPr lang="en-US" b="1" dirty="0"/>
              <a:t>years = days / 365</a:t>
            </a:r>
            <a:endParaRPr lang="en-US" dirty="0"/>
          </a:p>
          <a:p>
            <a:r>
              <a:rPr lang="en-US" dirty="0"/>
              <a:t>&gt;&gt;&gt; </a:t>
            </a:r>
            <a:r>
              <a:rPr lang="en-US" b="1" dirty="0"/>
              <a:t>years</a:t>
            </a:r>
            <a:endParaRPr lang="en-US" dirty="0"/>
          </a:p>
          <a:p>
            <a:r>
              <a:rPr lang="en-US" dirty="0" smtClean="0"/>
              <a:t>4601416L</a:t>
            </a:r>
          </a:p>
          <a:p>
            <a:r>
              <a:rPr lang="en-US" dirty="0"/>
              <a:t>&gt;&gt;&gt; </a:t>
            </a:r>
            <a:r>
              <a:rPr lang="en-US" b="1" dirty="0"/>
              <a:t>years * 2</a:t>
            </a:r>
            <a:endParaRPr lang="en-US" dirty="0"/>
          </a:p>
          <a:p>
            <a:r>
              <a:rPr lang="en-US" dirty="0"/>
              <a:t>9202832L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02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9050"/>
            <a:ext cx="9177867" cy="516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8600" y="4629150"/>
            <a:ext cx="86019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Image from: http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://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www.thecoinsman.com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/2014/08/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bitcoin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/inside-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chinese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-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bitcoin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-mine/</a:t>
            </a:r>
          </a:p>
        </p:txBody>
      </p:sp>
    </p:spTree>
    <p:extLst>
      <p:ext uri="{BB962C8B-B14F-4D97-AF65-F5344CB8AC3E}">
        <p14:creationId xmlns:p14="http://schemas.microsoft.com/office/powerpoint/2010/main" val="392767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 descr="Screen Shot 2015-02-11 at 12.34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33350"/>
            <a:ext cx="7938898" cy="47672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548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60907"/>
            <a:ext cx="8229600" cy="2245316"/>
          </a:xfrm>
        </p:spPr>
        <p:txBody>
          <a:bodyPr>
            <a:normAutofit/>
          </a:bodyPr>
          <a:lstStyle/>
          <a:p>
            <a:r>
              <a:rPr lang="en-US" dirty="0" smtClean="0"/>
              <a:t>Why is energy/hash so much less for custom ASICs?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106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52208" y="4397931"/>
            <a:ext cx="2988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XOR two 32-bit values in CPU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334000" y="4378717"/>
            <a:ext cx="3025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XOR two 32-bit values in ASIC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854" y="381905"/>
            <a:ext cx="4796474" cy="301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045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52208" y="4397931"/>
            <a:ext cx="2988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XOR two 32-bit values in CPU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334000" y="4378717"/>
            <a:ext cx="3025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XOR two 32-bit values in ASIC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854" y="381905"/>
            <a:ext cx="4796474" cy="3012185"/>
          </a:xfrm>
          <a:prstGeom prst="rect">
            <a:avLst/>
          </a:prstGeom>
        </p:spPr>
      </p:pic>
      <p:pic>
        <p:nvPicPr>
          <p:cNvPr id="8" name="Picture 7" descr="Screen Shot 2015-02-11 at 1.01.3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128" y="814958"/>
            <a:ext cx="3085903" cy="19999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5718728" y="3024758"/>
            <a:ext cx="245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 transistors XOR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55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28600" y="133350"/>
            <a:ext cx="5437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en.bitcoin.it</a:t>
            </a:r>
            <a:r>
              <a:rPr lang="en-US" dirty="0">
                <a:hlinkClick r:id="rId2"/>
              </a:rPr>
              <a:t>/wiki/</a:t>
            </a:r>
            <a:r>
              <a:rPr lang="en-US" dirty="0" err="1">
                <a:hlinkClick r:id="rId2"/>
              </a:rPr>
              <a:t>Mining_hardware_comparison</a:t>
            </a:r>
            <a:endParaRPr lang="en-US" dirty="0"/>
          </a:p>
        </p:txBody>
      </p:sp>
      <p:pic>
        <p:nvPicPr>
          <p:cNvPr id="4" name="Picture 3" descr="Screen Shot 2015-02-11 at 12.38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" y="559573"/>
            <a:ext cx="8827468" cy="44505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5737064" y="746047"/>
            <a:ext cx="305203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1J ~ “lift an apple one meter”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01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 descr="Screen Shot 2015-02-11 at 1.1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3350"/>
            <a:ext cx="7037918" cy="48248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5527529" y="3033415"/>
            <a:ext cx="3060304" cy="923330"/>
          </a:xfrm>
          <a:prstGeom prst="rect">
            <a:avLst/>
          </a:prstGeom>
          <a:solidFill>
            <a:srgbClr val="E6E0EC"/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&gt;</a:t>
            </a:r>
            <a:r>
              <a:rPr lang="en-US" dirty="0"/>
              <a:t>&gt;&gt; </a:t>
            </a:r>
            <a:r>
              <a:rPr lang="en-US" b="1" dirty="0"/>
              <a:t>10**9/(760 * 2)</a:t>
            </a:r>
            <a:endParaRPr lang="en-US" dirty="0"/>
          </a:p>
          <a:p>
            <a:r>
              <a:rPr lang="en-US" dirty="0" smtClean="0"/>
              <a:t>657894</a:t>
            </a:r>
          </a:p>
          <a:p>
            <a:r>
              <a:rPr lang="en-US" dirty="0" smtClean="0"/>
              <a:t>= 0.0006 GH/s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67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3761229" cy="3391029"/>
          </a:xfrm>
        </p:spPr>
        <p:txBody>
          <a:bodyPr/>
          <a:lstStyle/>
          <a:p>
            <a:r>
              <a:rPr lang="en-US" dirty="0" err="1" smtClean="0"/>
              <a:t>Koomey’s</a:t>
            </a:r>
            <a:r>
              <a:rPr lang="en-US" dirty="0" smtClean="0"/>
              <a:t> Law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 descr="Screen Shot 2015-02-11 at 12.13.2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111" y="0"/>
            <a:ext cx="45328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0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Quiz</a:t>
            </a:r>
          </a:p>
          <a:p>
            <a:pPr marL="0" indent="0">
              <a:buNone/>
            </a:pPr>
            <a:r>
              <a:rPr lang="en-US" b="1" dirty="0" err="1" smtClean="0"/>
              <a:t>Bitcoin</a:t>
            </a:r>
            <a:r>
              <a:rPr lang="en-US" b="1" dirty="0" smtClean="0"/>
              <a:t> (</a:t>
            </a:r>
            <a:r>
              <a:rPr lang="en-US" b="1" dirty="0" err="1" smtClean="0"/>
              <a:t>PointCoin</a:t>
            </a:r>
            <a:r>
              <a:rPr lang="en-US" b="1" dirty="0" smtClean="0"/>
              <a:t>) Mining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Cost of Computing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Mining 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4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Project 2: </a:t>
            </a:r>
            <a:r>
              <a:rPr lang="en-US" dirty="0" smtClean="0"/>
              <a:t>starting code and hints for your miners will be posted tonight</a:t>
            </a:r>
          </a:p>
          <a:p>
            <a:pPr marL="0" indent="0">
              <a:buNone/>
            </a:pPr>
            <a:r>
              <a:rPr lang="en-US" b="1" dirty="0" smtClean="0"/>
              <a:t>Read:</a:t>
            </a:r>
            <a:r>
              <a:rPr lang="en-US" dirty="0" smtClean="0"/>
              <a:t> Chapter 8: Mining and Consensus</a:t>
            </a:r>
          </a:p>
          <a:p>
            <a:pPr marL="0" indent="0">
              <a:buNone/>
            </a:pPr>
            <a:r>
              <a:rPr lang="en-US" dirty="0" smtClean="0"/>
              <a:t>Next week:</a:t>
            </a:r>
          </a:p>
          <a:p>
            <a:pPr lvl="1"/>
            <a:r>
              <a:rPr lang="en-US" dirty="0" smtClean="0"/>
              <a:t>Start thinking about your projects</a:t>
            </a:r>
          </a:p>
          <a:p>
            <a:pPr lvl="1"/>
            <a:r>
              <a:rPr lang="en-US" dirty="0" smtClean="0"/>
              <a:t>Attacks on </a:t>
            </a:r>
            <a:r>
              <a:rPr lang="en-US" dirty="0" err="1" smtClean="0"/>
              <a:t>bitcoin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Later:</a:t>
            </a:r>
          </a:p>
          <a:p>
            <a:pPr lvl="1"/>
            <a:r>
              <a:rPr lang="en-US" i="1" dirty="0" smtClean="0"/>
              <a:t>Anyway to make a </a:t>
            </a:r>
            <a:r>
              <a:rPr lang="en-US" i="1" dirty="0" err="1" smtClean="0"/>
              <a:t>cryptocurrency</a:t>
            </a:r>
            <a:r>
              <a:rPr lang="en-US" i="1" dirty="0" smtClean="0"/>
              <a:t> without wasting all that energy?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Analyzing Cost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730523" y="1254102"/>
            <a:ext cx="4076700" cy="30813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 err="1">
                <a:solidFill>
                  <a:schemeClr val="tx2"/>
                </a:solidFill>
              </a:rPr>
              <a:t>gaussSum</a:t>
            </a:r>
            <a:r>
              <a:rPr lang="en-US" sz="2800" dirty="0">
                <a:solidFill>
                  <a:schemeClr val="tx2"/>
                </a:solidFill>
              </a:rPr>
              <a:t> (</a:t>
            </a:r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m) {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</a:t>
            </a:r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sum = 0;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for (</a:t>
            </a:r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 = 1;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 &lt;= m;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++) {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    sum = sum +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;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}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return sum;</a:t>
            </a:r>
          </a:p>
          <a:p>
            <a:r>
              <a:rPr lang="en-US" sz="2800" dirty="0">
                <a:solidFill>
                  <a:schemeClr val="tx2"/>
                </a:solidFill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7649" y="1254102"/>
            <a:ext cx="3279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cs2110/cs2150</a:t>
            </a:r>
          </a:p>
          <a:p>
            <a:r>
              <a:rPr lang="en-US" i="1" dirty="0" smtClean="0"/>
              <a:t>What is the cost of this function?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52748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Analyzing Cost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730523" y="1254102"/>
            <a:ext cx="4076700" cy="30813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 err="1">
                <a:solidFill>
                  <a:schemeClr val="tx2"/>
                </a:solidFill>
              </a:rPr>
              <a:t>gaussSum</a:t>
            </a:r>
            <a:r>
              <a:rPr lang="en-US" sz="2800" dirty="0">
                <a:solidFill>
                  <a:schemeClr val="tx2"/>
                </a:solidFill>
              </a:rPr>
              <a:t> (</a:t>
            </a:r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m) {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</a:t>
            </a:r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sum = 0;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for (</a:t>
            </a:r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 = 1;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 &lt;= m;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++) {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    sum = sum +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;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}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return sum;</a:t>
            </a:r>
          </a:p>
          <a:p>
            <a:r>
              <a:rPr lang="en-US" sz="2800" dirty="0">
                <a:solidFill>
                  <a:schemeClr val="tx2"/>
                </a:solidFill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7649" y="1254102"/>
            <a:ext cx="3279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cs2110/cs2150</a:t>
            </a:r>
          </a:p>
          <a:p>
            <a:r>
              <a:rPr lang="en-US" i="1" dirty="0" smtClean="0"/>
              <a:t>What is the cost of this function?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67057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Analyzing Cost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730523" y="1254102"/>
            <a:ext cx="4076700" cy="30813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 err="1">
                <a:solidFill>
                  <a:schemeClr val="tx2"/>
                </a:solidFill>
              </a:rPr>
              <a:t>gaussSum</a:t>
            </a:r>
            <a:r>
              <a:rPr lang="en-US" sz="2800" dirty="0">
                <a:solidFill>
                  <a:schemeClr val="tx2"/>
                </a:solidFill>
              </a:rPr>
              <a:t> (</a:t>
            </a:r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m) {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</a:t>
            </a:r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sum = 0;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for (</a:t>
            </a:r>
            <a:r>
              <a:rPr lang="en-US" sz="2800" dirty="0" err="1">
                <a:solidFill>
                  <a:schemeClr val="tx2"/>
                </a:solidFill>
              </a:rPr>
              <a:t>int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 = 1;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 &lt;= m;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++) {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    sum = sum + </a:t>
            </a:r>
            <a:r>
              <a:rPr lang="en-US" sz="2800" dirty="0" err="1">
                <a:solidFill>
                  <a:schemeClr val="tx2"/>
                </a:solidFill>
              </a:rPr>
              <a:t>i</a:t>
            </a:r>
            <a:r>
              <a:rPr lang="en-US" sz="2800" dirty="0">
                <a:solidFill>
                  <a:schemeClr val="tx2"/>
                </a:solidFill>
              </a:rPr>
              <a:t>;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}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 return sum;</a:t>
            </a:r>
          </a:p>
          <a:p>
            <a:r>
              <a:rPr lang="en-US" sz="2800" dirty="0">
                <a:solidFill>
                  <a:schemeClr val="tx2"/>
                </a:solidFill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7649" y="1254102"/>
            <a:ext cx="34984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In Reality:</a:t>
            </a:r>
          </a:p>
          <a:p>
            <a:r>
              <a:rPr lang="en-US" i="1" dirty="0" smtClean="0"/>
              <a:t>What is the “cost” of this function?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0803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32202" y="408442"/>
            <a:ext cx="4572000" cy="120032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>
            <a:spAutoFit/>
          </a:bodyPr>
          <a:lstStyle/>
          <a:p>
            <a:r>
              <a:rPr lang="en-US" dirty="0"/>
              <a:t>&gt; </a:t>
            </a:r>
            <a:r>
              <a:rPr lang="en-US" b="1" dirty="0"/>
              <a:t>!</a:t>
            </a:r>
            <a:r>
              <a:rPr lang="en-US" b="1" dirty="0" err="1"/>
              <a:t>javac</a:t>
            </a:r>
            <a:endParaRPr lang="en-US" dirty="0"/>
          </a:p>
          <a:p>
            <a:r>
              <a:rPr lang="en-US" dirty="0" err="1"/>
              <a:t>javac</a:t>
            </a:r>
            <a:r>
              <a:rPr lang="en-US" dirty="0"/>
              <a:t> </a:t>
            </a:r>
            <a:r>
              <a:rPr lang="en-US" dirty="0" err="1"/>
              <a:t>gaussSum.java</a:t>
            </a:r>
            <a:endParaRPr lang="en-US" dirty="0"/>
          </a:p>
          <a:p>
            <a:r>
              <a:rPr lang="en-US" dirty="0"/>
              <a:t>&gt; </a:t>
            </a:r>
            <a:r>
              <a:rPr lang="en-US" b="1" dirty="0"/>
              <a:t>time java </a:t>
            </a:r>
            <a:r>
              <a:rPr lang="en-US" b="1" dirty="0" err="1"/>
              <a:t>gaussSum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5-02-11 at 1.24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733" y="944675"/>
            <a:ext cx="5831067" cy="3529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047946" y="1723012"/>
            <a:ext cx="1354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2147483647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7946" y="2072541"/>
            <a:ext cx="13546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4294967295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67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of Mining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41734" y="1136832"/>
            <a:ext cx="4877845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Setup:</a:t>
            </a:r>
          </a:p>
          <a:p>
            <a:r>
              <a:rPr lang="en-US" dirty="0"/>
              <a:t>	</a:t>
            </a:r>
            <a:r>
              <a:rPr lang="en-US" dirty="0" smtClean="0"/>
              <a:t>block := construct next block header</a:t>
            </a:r>
          </a:p>
          <a:p>
            <a:r>
              <a:rPr lang="en-US" dirty="0"/>
              <a:t> </a:t>
            </a:r>
            <a:r>
              <a:rPr lang="en-US" dirty="0" smtClean="0"/>
              <a:t>        difficulty := next difficulty</a:t>
            </a:r>
          </a:p>
          <a:p>
            <a:r>
              <a:rPr lang="en-US" dirty="0" smtClean="0"/>
              <a:t>One attempt: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block.Header.nonce</a:t>
            </a:r>
            <a:r>
              <a:rPr lang="en-US" dirty="0"/>
              <a:t> </a:t>
            </a:r>
            <a:r>
              <a:rPr lang="en-US" dirty="0" smtClean="0"/>
              <a:t>+= 1 // guess next nonce</a:t>
            </a:r>
          </a:p>
          <a:p>
            <a:r>
              <a:rPr lang="en-US" dirty="0"/>
              <a:t>	</a:t>
            </a:r>
            <a:r>
              <a:rPr lang="en-US" dirty="0" smtClean="0"/>
              <a:t>hash, _ = </a:t>
            </a:r>
            <a:r>
              <a:rPr lang="en-US" dirty="0" err="1"/>
              <a:t>block.Header.BlockSha</a:t>
            </a:r>
            <a:r>
              <a:rPr lang="en-US" dirty="0"/>
              <a:t>()</a:t>
            </a:r>
            <a:endParaRPr lang="en-US" dirty="0"/>
          </a:p>
          <a:p>
            <a:r>
              <a:rPr lang="en-US" dirty="0" smtClean="0"/>
              <a:t>	if hash &lt; difficulty { Success! }</a:t>
            </a:r>
          </a:p>
        </p:txBody>
      </p:sp>
    </p:spTree>
    <p:extLst>
      <p:ext uri="{BB962C8B-B14F-4D97-AF65-F5344CB8AC3E}">
        <p14:creationId xmlns:p14="http://schemas.microsoft.com/office/powerpoint/2010/main" val="204053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64117" y="166336"/>
            <a:ext cx="7308983" cy="477053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/>
              <a:t>package </a:t>
            </a:r>
            <a:r>
              <a:rPr lang="en-US" sz="1600" dirty="0" smtClean="0"/>
              <a:t>main</a:t>
            </a:r>
            <a:endParaRPr lang="en-US" sz="1600" dirty="0"/>
          </a:p>
          <a:p>
            <a:r>
              <a:rPr lang="en-US" sz="1600" dirty="0"/>
              <a:t>import "</a:t>
            </a:r>
            <a:r>
              <a:rPr lang="en-US" sz="1600" dirty="0" err="1"/>
              <a:t>github.com</a:t>
            </a:r>
            <a:r>
              <a:rPr lang="en-US" sz="1600" dirty="0"/>
              <a:t>/</a:t>
            </a:r>
            <a:r>
              <a:rPr lang="en-US" sz="1600" dirty="0" err="1"/>
              <a:t>PointCoin</a:t>
            </a:r>
            <a:r>
              <a:rPr lang="en-US" sz="1600" dirty="0"/>
              <a:t>/fastsha256"</a:t>
            </a:r>
          </a:p>
          <a:p>
            <a:r>
              <a:rPr lang="en-US" sz="1600" dirty="0"/>
              <a:t>import "log"</a:t>
            </a:r>
          </a:p>
          <a:p>
            <a:r>
              <a:rPr lang="en-US" sz="1600" dirty="0"/>
              <a:t>import "time"</a:t>
            </a:r>
          </a:p>
          <a:p>
            <a:endParaRPr lang="en-US" sz="1600" dirty="0"/>
          </a:p>
          <a:p>
            <a:r>
              <a:rPr lang="en-US" sz="1600" dirty="0" err="1"/>
              <a:t>func</a:t>
            </a:r>
            <a:r>
              <a:rPr lang="en-US" sz="1600" dirty="0"/>
              <a:t> main() {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msg</a:t>
            </a:r>
            <a:r>
              <a:rPr lang="en-US" sz="1600" dirty="0"/>
              <a:t> := "test"</a:t>
            </a:r>
          </a:p>
          <a:p>
            <a:r>
              <a:rPr lang="en-US" sz="1600" dirty="0"/>
              <a:t>        hasher := fastsha256.New()</a:t>
            </a:r>
          </a:p>
          <a:p>
            <a:endParaRPr lang="en-US" sz="1600" dirty="0"/>
          </a:p>
          <a:p>
            <a:r>
              <a:rPr lang="en-US" sz="1600" dirty="0"/>
              <a:t>        </a:t>
            </a:r>
            <a:r>
              <a:rPr lang="en-US" sz="1600" dirty="0" err="1"/>
              <a:t>hasher.Write</a:t>
            </a:r>
            <a:r>
              <a:rPr lang="en-US" sz="1600" dirty="0"/>
              <a:t>([]byte (</a:t>
            </a:r>
            <a:r>
              <a:rPr lang="en-US" sz="1600" dirty="0" err="1"/>
              <a:t>msg</a:t>
            </a:r>
            <a:r>
              <a:rPr lang="en-US" sz="1600" dirty="0"/>
              <a:t>))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      </a:t>
            </a:r>
            <a:r>
              <a:rPr lang="en-US" sz="1600" dirty="0" err="1" smtClean="0"/>
              <a:t>starttime</a:t>
            </a:r>
            <a:r>
              <a:rPr lang="en-US" sz="1600" dirty="0" smtClean="0"/>
              <a:t> </a:t>
            </a:r>
            <a:r>
              <a:rPr lang="en-US" sz="1600" dirty="0"/>
              <a:t>:= </a:t>
            </a:r>
            <a:r>
              <a:rPr lang="en-US" sz="1600" dirty="0" err="1"/>
              <a:t>time.Now</a:t>
            </a:r>
            <a:r>
              <a:rPr lang="en-US" sz="1600" dirty="0"/>
              <a:t>()</a:t>
            </a:r>
          </a:p>
          <a:p>
            <a:r>
              <a:rPr lang="is-IS" sz="1600" dirty="0"/>
              <a:t>        num := </a:t>
            </a:r>
            <a:r>
              <a:rPr lang="is-IS" sz="1600" dirty="0" smtClean="0"/>
              <a:t>10000000</a:t>
            </a:r>
            <a:endParaRPr lang="is-IS" sz="1600" dirty="0"/>
          </a:p>
          <a:p>
            <a:r>
              <a:rPr lang="da-DK" sz="1600" dirty="0"/>
              <a:t>        for i := 0; i &lt; </a:t>
            </a:r>
            <a:r>
              <a:rPr lang="da-DK" sz="1600" dirty="0" err="1"/>
              <a:t>num</a:t>
            </a:r>
            <a:r>
              <a:rPr lang="da-DK" sz="1600" dirty="0"/>
              <a:t>; i++ {</a:t>
            </a:r>
          </a:p>
          <a:p>
            <a:r>
              <a:rPr lang="en-US" sz="1600" dirty="0"/>
              <a:t>                </a:t>
            </a:r>
            <a:r>
              <a:rPr lang="en-US" sz="1600" dirty="0" err="1"/>
              <a:t>hasher.Sum</a:t>
            </a:r>
            <a:r>
              <a:rPr lang="en-US" sz="1600" dirty="0"/>
              <a:t>(nil) // ignore result                                                    </a:t>
            </a:r>
          </a:p>
          <a:p>
            <a:r>
              <a:rPr lang="en-US" sz="1600" dirty="0"/>
              <a:t>        }</a:t>
            </a:r>
          </a:p>
          <a:p>
            <a:r>
              <a:rPr lang="en-US" sz="1600" dirty="0"/>
              <a:t>        elapsed := </a:t>
            </a:r>
            <a:r>
              <a:rPr lang="en-US" sz="1600" dirty="0" err="1"/>
              <a:t>time.Since</a:t>
            </a:r>
            <a:r>
              <a:rPr lang="en-US" sz="1600" dirty="0"/>
              <a:t>(</a:t>
            </a:r>
            <a:r>
              <a:rPr lang="en-US" sz="1600" dirty="0" err="1"/>
              <a:t>starttime</a:t>
            </a:r>
            <a:r>
              <a:rPr lang="en-US" sz="1600" dirty="0" smtClean="0"/>
              <a:t>)</a:t>
            </a:r>
            <a:endParaRPr lang="en-US" sz="1600" dirty="0"/>
          </a:p>
          <a:p>
            <a:r>
              <a:rPr lang="en-US" sz="1600" dirty="0"/>
              <a:t>        </a:t>
            </a:r>
            <a:r>
              <a:rPr lang="en-US" sz="1600" dirty="0" err="1"/>
              <a:t>log.Printf</a:t>
            </a:r>
            <a:r>
              <a:rPr lang="en-US" sz="1600" dirty="0"/>
              <a:t>("Total time: %s", elapsed)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log.Printf</a:t>
            </a:r>
            <a:r>
              <a:rPr lang="en-US" sz="1600" dirty="0"/>
              <a:t>("Average hashing time: %d ns", </a:t>
            </a:r>
            <a:r>
              <a:rPr lang="en-US" sz="1600" dirty="0" err="1"/>
              <a:t>elapsed.Nanoseconds</a:t>
            </a:r>
            <a:r>
              <a:rPr lang="en-US" sz="1600" dirty="0"/>
              <a:t>() / int64(</a:t>
            </a:r>
            <a:r>
              <a:rPr lang="en-US" sz="1600" dirty="0" err="1"/>
              <a:t>num</a:t>
            </a:r>
            <a:r>
              <a:rPr lang="en-US" sz="1600" dirty="0"/>
              <a:t>))</a:t>
            </a:r>
          </a:p>
          <a:p>
            <a:r>
              <a:rPr lang="en-US" sz="1600" dirty="0" smtClean="0"/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18149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38751" y="242947"/>
            <a:ext cx="8348049" cy="45243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ubuntu@ip-172-31-39-215:~/</a:t>
            </a:r>
            <a:r>
              <a:rPr lang="en-US" dirty="0" err="1"/>
              <a:t>template_miner</a:t>
            </a:r>
            <a:r>
              <a:rPr lang="en-US" dirty="0"/>
              <a:t>$ </a:t>
            </a:r>
            <a:r>
              <a:rPr lang="en-US" b="1" dirty="0"/>
              <a:t>go build </a:t>
            </a:r>
            <a:r>
              <a:rPr lang="en-US" b="1" dirty="0" err="1"/>
              <a:t>timer.go</a:t>
            </a:r>
            <a:endParaRPr lang="en-US" dirty="0"/>
          </a:p>
          <a:p>
            <a:r>
              <a:rPr lang="en-US" dirty="0"/>
              <a:t>ubuntu@ip-172-31-39-215:~/</a:t>
            </a:r>
            <a:r>
              <a:rPr lang="en-US" dirty="0" err="1"/>
              <a:t>template_miner</a:t>
            </a:r>
            <a:r>
              <a:rPr lang="en-US" dirty="0"/>
              <a:t>$ </a:t>
            </a:r>
            <a:r>
              <a:rPr lang="en-US" b="1" dirty="0"/>
              <a:t>./timer</a:t>
            </a:r>
            <a:endParaRPr lang="en-US" dirty="0"/>
          </a:p>
          <a:p>
            <a:r>
              <a:rPr lang="en-US" dirty="0"/>
              <a:t>2015/02/11 16:50:42 Result: 9f86d081884c7d659a2feaa0c55ad015a3bf4f1b2b0b822cd15d6c15b0f00a08</a:t>
            </a:r>
          </a:p>
          <a:p>
            <a:r>
              <a:rPr lang="en-US" dirty="0"/>
              <a:t>2015/02/11 16:50:50 Total time: 7.650548619s</a:t>
            </a:r>
          </a:p>
          <a:p>
            <a:r>
              <a:rPr lang="en-US" dirty="0"/>
              <a:t>2015/02/11 16:50:50 </a:t>
            </a:r>
            <a:r>
              <a:rPr lang="en-US" b="1" dirty="0"/>
              <a:t>Average hashing time: 765 ns</a:t>
            </a:r>
          </a:p>
          <a:p>
            <a:r>
              <a:rPr lang="en-US" dirty="0"/>
              <a:t>ubuntu@ip-172-31-39-215:~/</a:t>
            </a:r>
            <a:r>
              <a:rPr lang="en-US" dirty="0" err="1"/>
              <a:t>template_miner</a:t>
            </a:r>
            <a:r>
              <a:rPr lang="en-US" dirty="0"/>
              <a:t>$ </a:t>
            </a:r>
            <a:r>
              <a:rPr lang="en-US" b="1" dirty="0"/>
              <a:t>time ./timer</a:t>
            </a:r>
            <a:endParaRPr lang="en-US" dirty="0"/>
          </a:p>
          <a:p>
            <a:r>
              <a:rPr lang="en-US" dirty="0"/>
              <a:t>2015/02/11 16:50:55 Result: 9f86d081884c7d659a2feaa0c55ad015a3bf4f1b2b0b822cd15d6c15b0f00a08</a:t>
            </a:r>
          </a:p>
          <a:p>
            <a:r>
              <a:rPr lang="en-US" dirty="0"/>
              <a:t>2015/02/11 16:51:03 Total time: 7.676091298s</a:t>
            </a:r>
          </a:p>
          <a:p>
            <a:r>
              <a:rPr lang="en-US" dirty="0"/>
              <a:t>2015/02/11 16:51:03 </a:t>
            </a:r>
            <a:r>
              <a:rPr lang="en-US" b="1" dirty="0"/>
              <a:t>Average hashing time: 767 ns</a:t>
            </a:r>
          </a:p>
          <a:p>
            <a:endParaRPr lang="en-US" dirty="0"/>
          </a:p>
          <a:p>
            <a:r>
              <a:rPr lang="en-US" dirty="0"/>
              <a:t>real    0m7.681s</a:t>
            </a:r>
          </a:p>
          <a:p>
            <a:r>
              <a:rPr lang="en-US" dirty="0"/>
              <a:t>user    0m8.541s</a:t>
            </a:r>
          </a:p>
          <a:p>
            <a:r>
              <a:rPr lang="en-US" dirty="0"/>
              <a:t>sys     0m0.131s</a:t>
            </a:r>
          </a:p>
          <a:p>
            <a:r>
              <a:rPr lang="en-US" dirty="0"/>
              <a:t>ubuntu@ip-172-31-39-215:~/</a:t>
            </a:r>
            <a:r>
              <a:rPr lang="en-US" dirty="0" err="1"/>
              <a:t>template_miner</a:t>
            </a:r>
            <a:r>
              <a:rPr lang="en-US" dirty="0"/>
              <a:t>$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05082" y="3884647"/>
            <a:ext cx="2175821" cy="646331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2.5 GHz processor on </a:t>
            </a:r>
          </a:p>
          <a:p>
            <a:r>
              <a:rPr lang="en-US" dirty="0" smtClean="0"/>
              <a:t>M3.large EC2 node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867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17104</TotalTime>
  <Words>806</Words>
  <Application>Microsoft Macintosh PowerPoint</Application>
  <PresentationFormat>On-screen Show (16:9)</PresentationFormat>
  <Paragraphs>154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Plan for Today</vt:lpstr>
      <vt:lpstr>Analyzing Cost</vt:lpstr>
      <vt:lpstr>Analyzing Cost</vt:lpstr>
      <vt:lpstr>Analyzing Cost</vt:lpstr>
      <vt:lpstr>PowerPoint Presentation</vt:lpstr>
      <vt:lpstr>Cost of Mining</vt:lpstr>
      <vt:lpstr>PowerPoint Presentation</vt:lpstr>
      <vt:lpstr>PowerPoint Presentation</vt:lpstr>
      <vt:lpstr>Cost of Mining</vt:lpstr>
      <vt:lpstr>Free Money?</vt:lpstr>
      <vt:lpstr>PowerPoint Presentation</vt:lpstr>
      <vt:lpstr>PowerPoint Presentation</vt:lpstr>
      <vt:lpstr>Why is energy/hash so much less for custom ASICs? </vt:lpstr>
      <vt:lpstr>PowerPoint Presentation</vt:lpstr>
      <vt:lpstr>PowerPoint Presentation</vt:lpstr>
      <vt:lpstr>PowerPoint Presentation</vt:lpstr>
      <vt:lpstr>PowerPoint Presentation</vt:lpstr>
      <vt:lpstr>Koomey’s Law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200</cp:revision>
  <cp:lastPrinted>2015-02-11T18:03:07Z</cp:lastPrinted>
  <dcterms:created xsi:type="dcterms:W3CDTF">2015-01-10T23:57:16Z</dcterms:created>
  <dcterms:modified xsi:type="dcterms:W3CDTF">2015-02-11T18:27:52Z</dcterms:modified>
</cp:coreProperties>
</file>

<file path=docProps/thumbnail.jpeg>
</file>